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7" r:id="rId3"/>
    <p:sldId id="257" r:id="rId4"/>
    <p:sldId id="266" r:id="rId5"/>
    <p:sldId id="262" r:id="rId6"/>
    <p:sldId id="260" r:id="rId7"/>
    <p:sldId id="261" r:id="rId8"/>
    <p:sldId id="264"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AC2"/>
    <a:srgbClr val="005C9D"/>
    <a:srgbClr val="005B9D"/>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231593-1C05-45C1-AED3-1892713E0494}" type="datetimeFigureOut">
              <a:rPr lang="en-GB" smtClean="0"/>
              <a:t>23/Oct/2017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DE2577-8CDE-4590-AD72-AC77C4086E38}" type="slidenum">
              <a:rPr lang="en-GB" smtClean="0"/>
              <a:t>‹#›</a:t>
            </a:fld>
            <a:endParaRPr lang="en-GB"/>
          </a:p>
        </p:txBody>
      </p:sp>
    </p:spTree>
    <p:extLst>
      <p:ext uri="{BB962C8B-B14F-4D97-AF65-F5344CB8AC3E}">
        <p14:creationId xmlns:p14="http://schemas.microsoft.com/office/powerpoint/2010/main" val="2003773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4291684-2410-422B-BAE3-76A24868322E}" type="slidenum">
              <a:rPr lang="en-GB" smtClean="0"/>
              <a:t>6</a:t>
            </a:fld>
            <a:endParaRPr lang="en-GB"/>
          </a:p>
        </p:txBody>
      </p:sp>
    </p:spTree>
    <p:extLst>
      <p:ext uri="{BB962C8B-B14F-4D97-AF65-F5344CB8AC3E}">
        <p14:creationId xmlns:p14="http://schemas.microsoft.com/office/powerpoint/2010/main" val="2346297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fontAlgn="auto" hangingPunct="1">
              <a:spcAft>
                <a:spcPts val="0"/>
              </a:spcAft>
              <a:buFont typeface="Arial"/>
              <a:buNone/>
              <a:defRPr/>
            </a:pPr>
            <a:r>
              <a:rPr lang="en-GB" altLang="en-US" b="1" dirty="0" smtClean="0">
                <a:latin typeface="Arial" charset="0"/>
                <a:cs typeface="Arial" charset="0"/>
              </a:rPr>
              <a:t>What’s happening in Neighbourhoods right now? </a:t>
            </a:r>
            <a:endParaRPr lang="en-GB" b="1" dirty="0" smtClean="0"/>
          </a:p>
          <a:p>
            <a:pPr eaLnBrk="1" fontAlgn="auto" hangingPunct="1">
              <a:spcAft>
                <a:spcPts val="0"/>
              </a:spcAft>
              <a:buFont typeface="Arial"/>
              <a:buNone/>
              <a:defRPr/>
            </a:pPr>
            <a:endParaRPr lang="en-GB" dirty="0" smtClean="0"/>
          </a:p>
          <a:p>
            <a:pPr marL="171450" indent="-171450" eaLnBrk="1" fontAlgn="auto" hangingPunct="1">
              <a:spcAft>
                <a:spcPts val="0"/>
              </a:spcAft>
              <a:buFont typeface="Arial" panose="020B0604020202020204" pitchFamily="34" charset="0"/>
              <a:buChar char="•"/>
              <a:defRPr/>
            </a:pPr>
            <a:r>
              <a:rPr lang="en-GB" b="1" dirty="0" smtClean="0"/>
              <a:t>Projects underway</a:t>
            </a:r>
          </a:p>
          <a:p>
            <a:pPr marL="171450" indent="-171450" eaLnBrk="1" fontAlgn="auto" hangingPunct="1">
              <a:spcAft>
                <a:spcPts val="0"/>
              </a:spcAft>
              <a:buFontTx/>
              <a:buChar char="-"/>
              <a:defRPr/>
            </a:pPr>
            <a:r>
              <a:rPr lang="en-GB" dirty="0" smtClean="0"/>
              <a:t>These</a:t>
            </a:r>
            <a:r>
              <a:rPr lang="en-GB" baseline="0" dirty="0" smtClean="0"/>
              <a:t> appear in your</a:t>
            </a:r>
            <a:r>
              <a:rPr lang="en-GB" dirty="0" smtClean="0"/>
              <a:t> ‘Neighbourhoods in a Nutshell’ guide but I’ll quickly summarise what these projects are about:</a:t>
            </a:r>
          </a:p>
          <a:p>
            <a:pPr marL="171450" indent="-171450" eaLnBrk="1" fontAlgn="auto" hangingPunct="1">
              <a:spcAft>
                <a:spcPts val="0"/>
              </a:spcAft>
              <a:buFontTx/>
              <a:buChar char="-"/>
              <a:defRPr/>
            </a:pPr>
            <a:r>
              <a:rPr lang="en-GB" b="1" dirty="0" smtClean="0"/>
              <a:t>Closer working </a:t>
            </a:r>
            <a:r>
              <a:rPr lang="en-GB" dirty="0" smtClean="0"/>
              <a:t>– practices attend </a:t>
            </a:r>
            <a:r>
              <a:rPr lang="en-GB" baseline="0" dirty="0" smtClean="0"/>
              <a:t>regular Neighbourhood meetings together now to share ideas &amp; knowledge, planning.</a:t>
            </a:r>
          </a:p>
          <a:p>
            <a:pPr marL="171450" indent="-171450" eaLnBrk="1" fontAlgn="auto" hangingPunct="1">
              <a:spcAft>
                <a:spcPts val="0"/>
              </a:spcAft>
              <a:buFontTx/>
              <a:buChar char="-"/>
              <a:defRPr/>
            </a:pPr>
            <a:r>
              <a:rPr lang="en-GB" b="1" baseline="0" dirty="0" smtClean="0"/>
              <a:t>Proactive care for older people </a:t>
            </a:r>
            <a:r>
              <a:rPr lang="en-GB" baseline="0" dirty="0" smtClean="0"/>
              <a:t>– better case management planning for older people e.g. Crystal Peaks.</a:t>
            </a:r>
          </a:p>
          <a:p>
            <a:pPr marL="171450" indent="-171450" eaLnBrk="1" fontAlgn="auto" hangingPunct="1">
              <a:spcAft>
                <a:spcPts val="0"/>
              </a:spcAft>
              <a:buFontTx/>
              <a:buChar char="-"/>
              <a:defRPr/>
            </a:pPr>
            <a:r>
              <a:rPr lang="en-GB" b="1" baseline="0" dirty="0" smtClean="0"/>
              <a:t>More joined up services </a:t>
            </a:r>
            <a:r>
              <a:rPr lang="en-GB" baseline="0" dirty="0" smtClean="0"/>
              <a:t>– for example Upper Don Valley NH working with their local Community Forum.</a:t>
            </a:r>
          </a:p>
          <a:p>
            <a:pPr marL="171450" indent="-171450" eaLnBrk="1" fontAlgn="auto" hangingPunct="1">
              <a:spcAft>
                <a:spcPts val="0"/>
              </a:spcAft>
              <a:buFontTx/>
              <a:buChar char="-"/>
              <a:defRPr/>
            </a:pPr>
            <a:r>
              <a:rPr lang="en-GB" b="1" baseline="0" dirty="0" smtClean="0"/>
              <a:t>Social prescriptions </a:t>
            </a:r>
            <a:r>
              <a:rPr lang="en-GB" baseline="0" dirty="0" smtClean="0"/>
              <a:t>– citywide approach utilising community support workers, People Keeping Well work.</a:t>
            </a:r>
          </a:p>
          <a:p>
            <a:pPr marL="171450" indent="-171450" eaLnBrk="1" fontAlgn="auto" hangingPunct="1">
              <a:spcAft>
                <a:spcPts val="0"/>
              </a:spcAft>
              <a:buFontTx/>
              <a:buChar char="-"/>
              <a:defRPr/>
            </a:pPr>
            <a:r>
              <a:rPr lang="en-GB" b="1" baseline="0" dirty="0" smtClean="0"/>
              <a:t>Improve access to mental health </a:t>
            </a:r>
            <a:r>
              <a:rPr lang="en-GB" baseline="0" dirty="0" smtClean="0"/>
              <a:t>– Sheffield (Sheffield Health &amp; Social Care NHS FT) has recently been awarded over £2m to join up IAPT services with 10 condition pathways such as MSK, pain, LTC etc. They’re working with NH now to develop these both at local and citywide level. These will help NHs with specific MH needs and improve identification of anxiety and depression.</a:t>
            </a:r>
          </a:p>
          <a:p>
            <a:pPr marL="171450" indent="-171450" eaLnBrk="1" fontAlgn="auto" hangingPunct="1">
              <a:spcAft>
                <a:spcPts val="0"/>
              </a:spcAft>
              <a:buFontTx/>
              <a:buChar char="-"/>
              <a:defRPr/>
            </a:pPr>
            <a:r>
              <a:rPr lang="en-GB" b="1" baseline="0" dirty="0" smtClean="0"/>
              <a:t>Workforce sharing </a:t>
            </a:r>
            <a:r>
              <a:rPr lang="en-GB" baseline="0" dirty="0" smtClean="0"/>
              <a:t>– As it sounds. E.g. One NH is using WhatsApp as a way to manage rotas and fill in gaps if a staff member calls in sick.</a:t>
            </a:r>
          </a:p>
          <a:p>
            <a:pPr marL="171450" indent="-171450" eaLnBrk="1" fontAlgn="auto" hangingPunct="1">
              <a:spcAft>
                <a:spcPts val="0"/>
              </a:spcAft>
              <a:buFontTx/>
              <a:buChar char="-"/>
              <a:defRPr/>
            </a:pPr>
            <a:r>
              <a:rPr lang="en-GB" b="1" baseline="0" dirty="0" smtClean="0"/>
              <a:t>Extending teams </a:t>
            </a:r>
            <a:r>
              <a:rPr lang="en-GB" baseline="0" dirty="0" smtClean="0"/>
              <a:t>– e.g. Peak Edge NH pilot using paramedics to manage housebound/</a:t>
            </a:r>
            <a:r>
              <a:rPr lang="en-GB" baseline="0" dirty="0" err="1" smtClean="0"/>
              <a:t>urgents</a:t>
            </a:r>
            <a:r>
              <a:rPr lang="en-GB" baseline="0" dirty="0" smtClean="0"/>
              <a:t> to avoid hospital admission.</a:t>
            </a:r>
          </a:p>
          <a:p>
            <a:pPr marL="171450" indent="-171450" eaLnBrk="1" fontAlgn="auto" hangingPunct="1">
              <a:spcAft>
                <a:spcPts val="0"/>
              </a:spcAft>
              <a:buFontTx/>
              <a:buChar char="-"/>
              <a:defRPr/>
            </a:pPr>
            <a:r>
              <a:rPr lang="en-GB" b="1" baseline="0" dirty="0" smtClean="0"/>
              <a:t>Hospital discharge </a:t>
            </a:r>
            <a:r>
              <a:rPr lang="en-GB" baseline="0" dirty="0" smtClean="0"/>
              <a:t>– lots to come on this DTOC.</a:t>
            </a:r>
          </a:p>
          <a:p>
            <a:pPr marL="171450" indent="-171450" eaLnBrk="1" fontAlgn="auto" hangingPunct="1">
              <a:spcAft>
                <a:spcPts val="0"/>
              </a:spcAft>
              <a:buFontTx/>
              <a:buChar char="-"/>
              <a:defRPr/>
            </a:pPr>
            <a:r>
              <a:rPr lang="en-GB" b="1" baseline="0" dirty="0" smtClean="0"/>
              <a:t>Support families living with dementia </a:t>
            </a:r>
            <a:r>
              <a:rPr lang="en-GB" baseline="0" dirty="0" smtClean="0"/>
              <a:t>– setting up cafes, drop-ins for family members </a:t>
            </a:r>
            <a:r>
              <a:rPr lang="en-GB" baseline="0" dirty="0" err="1" smtClean="0"/>
              <a:t>etc</a:t>
            </a:r>
            <a:r>
              <a:rPr lang="en-GB" baseline="0" dirty="0" smtClean="0"/>
              <a:t> with local VCS.</a:t>
            </a:r>
          </a:p>
          <a:p>
            <a:pPr marL="171450" indent="-171450" eaLnBrk="1" fontAlgn="auto" hangingPunct="1">
              <a:spcAft>
                <a:spcPts val="0"/>
              </a:spcAft>
              <a:buFontTx/>
              <a:buChar char="-"/>
              <a:defRPr/>
            </a:pPr>
            <a:r>
              <a:rPr lang="en-GB" b="1" baseline="0" dirty="0" smtClean="0"/>
              <a:t>Digital health skills </a:t>
            </a:r>
            <a:r>
              <a:rPr lang="en-GB" baseline="0" dirty="0" smtClean="0"/>
              <a:t>– Sheffield has been chosen as a pilot to trial improving digital literacy. If anyone is interested in this area, please see Kara before you leave as we have some opportunities to get involved in this just around the corner.</a:t>
            </a:r>
          </a:p>
          <a:p>
            <a:pPr marL="171450" indent="-171450" eaLnBrk="1" fontAlgn="auto" hangingPunct="1">
              <a:spcAft>
                <a:spcPts val="0"/>
              </a:spcAft>
              <a:buFontTx/>
              <a:buChar char="-"/>
              <a:defRPr/>
            </a:pPr>
            <a:r>
              <a:rPr lang="en-GB" b="1" baseline="0" dirty="0" smtClean="0"/>
              <a:t>One patient record </a:t>
            </a:r>
            <a:r>
              <a:rPr lang="en-GB" baseline="0" dirty="0" smtClean="0"/>
              <a:t>– this is on its way.</a:t>
            </a:r>
          </a:p>
          <a:p>
            <a:pPr marL="171450" indent="-171450" eaLnBrk="1" fontAlgn="auto" hangingPunct="1">
              <a:spcAft>
                <a:spcPts val="0"/>
              </a:spcAft>
              <a:buFontTx/>
              <a:buChar char="-"/>
              <a:defRPr/>
            </a:pPr>
            <a:r>
              <a:rPr lang="en-GB" b="1" baseline="0" dirty="0" smtClean="0"/>
              <a:t>Virtual wards </a:t>
            </a:r>
            <a:r>
              <a:rPr lang="en-GB" baseline="0" dirty="0" smtClean="0"/>
              <a:t>– successful pilot in GPA1 NH – now being tested across 4 NHs in Central locality with hope we can spread citywide later in year. Runs like a hospital ward (paint a picture for them) just virtually to provide intensive, short term support for people at risk or returning from hospital admission i.e. older, LTC people.</a:t>
            </a:r>
            <a:endParaRPr lang="en-GB" dirty="0" smtClean="0"/>
          </a:p>
          <a:p>
            <a:pPr marL="0" indent="0" eaLnBrk="1" fontAlgn="auto" hangingPunct="1">
              <a:spcAft>
                <a:spcPts val="0"/>
              </a:spcAft>
              <a:buFont typeface="Arial" panose="020B0604020202020204" pitchFamily="34" charset="0"/>
              <a:buNone/>
              <a:defRPr/>
            </a:pPr>
            <a:endParaRPr lang="en-GB" dirty="0" smtClean="0"/>
          </a:p>
          <a:p>
            <a:pPr marL="171450" indent="-171450" eaLnBrk="1" fontAlgn="auto" hangingPunct="1">
              <a:spcAft>
                <a:spcPts val="0"/>
              </a:spcAft>
              <a:buFontTx/>
              <a:buChar char="-"/>
              <a:defRPr/>
            </a:pPr>
            <a:r>
              <a:rPr lang="en-GB" dirty="0" smtClean="0"/>
              <a:t>If you’d like further details on any of these, get in touch via sheffield.neighbourhoods@nhs.net.</a:t>
            </a:r>
          </a:p>
          <a:p>
            <a:pPr marL="171450" indent="-171450" eaLnBrk="1" fontAlgn="auto" hangingPunct="1">
              <a:spcAft>
                <a:spcPts val="0"/>
              </a:spcAft>
              <a:buFontTx/>
              <a:buChar char="-"/>
              <a:defRPr/>
            </a:pPr>
            <a:r>
              <a:rPr lang="en-GB" dirty="0" smtClean="0"/>
              <a:t>Lots of stuff still to come and that’s why it’s great that PPGs are involved from here on out.</a:t>
            </a:r>
          </a:p>
          <a:p>
            <a:pPr marL="171450" indent="-171450" eaLnBrk="1" fontAlgn="auto" hangingPunct="1">
              <a:spcAft>
                <a:spcPts val="0"/>
              </a:spcAft>
              <a:buFontTx/>
              <a:buChar char="-"/>
              <a:defRPr/>
            </a:pPr>
            <a:r>
              <a:rPr lang="en-GB" dirty="0" smtClean="0"/>
              <a:t>Are any of you involved already? Quick anecdotal feedback about Darnall, Upper Don Valley, Woodhouse (Townships 1)</a:t>
            </a:r>
          </a:p>
          <a:p>
            <a:pPr marL="171450" indent="-171450" eaLnBrk="1" fontAlgn="auto" hangingPunct="1">
              <a:spcAft>
                <a:spcPts val="0"/>
              </a:spcAft>
              <a:buFontTx/>
              <a:buChar char="-"/>
              <a:defRPr/>
            </a:pPr>
            <a:r>
              <a:rPr lang="en-GB" dirty="0" smtClean="0"/>
              <a:t>NHs</a:t>
            </a:r>
            <a:r>
              <a:rPr lang="en-GB" baseline="0" dirty="0" smtClean="0"/>
              <a:t> appear to have started including PPG members in some areas but tell us your experience.</a:t>
            </a:r>
            <a:endParaRPr lang="en-GB" dirty="0" smtClean="0"/>
          </a:p>
          <a:p>
            <a:endParaRPr lang="en-GB" dirty="0"/>
          </a:p>
        </p:txBody>
      </p:sp>
      <p:sp>
        <p:nvSpPr>
          <p:cNvPr id="4" name="Slide Number Placeholder 3"/>
          <p:cNvSpPr>
            <a:spLocks noGrp="1"/>
          </p:cNvSpPr>
          <p:nvPr>
            <p:ph type="sldNum" sz="quarter" idx="10"/>
          </p:nvPr>
        </p:nvSpPr>
        <p:spPr/>
        <p:txBody>
          <a:bodyPr/>
          <a:lstStyle/>
          <a:p>
            <a:fld id="{DF4FAD86-5D81-4950-8488-B64B2A042111}" type="slidenum">
              <a:rPr lang="en-GB" smtClean="0"/>
              <a:t>7</a:t>
            </a:fld>
            <a:endParaRPr lang="en-GB"/>
          </a:p>
        </p:txBody>
      </p:sp>
    </p:spTree>
    <p:extLst>
      <p:ext uri="{BB962C8B-B14F-4D97-AF65-F5344CB8AC3E}">
        <p14:creationId xmlns:p14="http://schemas.microsoft.com/office/powerpoint/2010/main" val="2179402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55115D4-2D1F-4B2B-87E4-2F32BFE90B47}" type="slidenum">
              <a:rPr lang="en-GB" smtClean="0"/>
              <a:t>9</a:t>
            </a:fld>
            <a:endParaRPr lang="en-GB"/>
          </a:p>
        </p:txBody>
      </p:sp>
    </p:spTree>
    <p:extLst>
      <p:ext uri="{BB962C8B-B14F-4D97-AF65-F5344CB8AC3E}">
        <p14:creationId xmlns:p14="http://schemas.microsoft.com/office/powerpoint/2010/main" val="2529012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sz="3600" b="1">
                <a:solidFill>
                  <a:srgbClr val="007AC2"/>
                </a:solidFill>
                <a:latin typeface="Arial"/>
                <a:cs typeface="Arial"/>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60DE0FFE-46CB-7846-BA8E-E1D7B86CA588}"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A8D03-48AD-394B-9DF2-6A4694197674}" type="slidenum">
              <a:rPr lang="en-US" smtClean="0"/>
              <a:t>‹#›</a:t>
            </a:fld>
            <a:endParaRPr lang="en-US"/>
          </a:p>
        </p:txBody>
      </p:sp>
    </p:spTree>
    <p:extLst>
      <p:ext uri="{BB962C8B-B14F-4D97-AF65-F5344CB8AC3E}">
        <p14:creationId xmlns:p14="http://schemas.microsoft.com/office/powerpoint/2010/main" val="3540801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19200"/>
            <a:ext cx="8229600" cy="3706963"/>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p:txBody>
          <a:bodyPr/>
          <a:lstStyle/>
          <a:p>
            <a:fld id="{60DE0FFE-46CB-7846-BA8E-E1D7B86CA588}"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A8D03-48AD-394B-9DF2-6A4694197674}" type="slidenum">
              <a:rPr lang="en-US" smtClean="0"/>
              <a:t>‹#›</a:t>
            </a:fld>
            <a:endParaRPr lang="en-US"/>
          </a:p>
        </p:txBody>
      </p:sp>
      <p:sp>
        <p:nvSpPr>
          <p:cNvPr id="7" name="Title 1"/>
          <p:cNvSpPr>
            <a:spLocks noGrp="1"/>
          </p:cNvSpPr>
          <p:nvPr>
            <p:ph type="title"/>
          </p:nvPr>
        </p:nvSpPr>
        <p:spPr>
          <a:xfrm>
            <a:off x="457200" y="1200960"/>
            <a:ext cx="8229600" cy="1062720"/>
          </a:xfrm>
          <a:prstGeom prst="rect">
            <a:avLst/>
          </a:prstGeom>
        </p:spPr>
        <p:txBody>
          <a:bodyPr/>
          <a:lstStyle>
            <a:lvl1pPr>
              <a:lnSpc>
                <a:spcPts val="4000"/>
              </a:lnSpc>
              <a:defRPr sz="3600" b="1">
                <a:solidFill>
                  <a:srgbClr val="007AC2"/>
                </a:solidFill>
                <a:latin typeface="Arial"/>
                <a:cs typeface="Arial"/>
              </a:defRPr>
            </a:lvl1pPr>
          </a:lstStyle>
          <a:p>
            <a:r>
              <a:rPr lang="en-GB" dirty="0" smtClean="0"/>
              <a:t>Click to edit Master title style</a:t>
            </a:r>
            <a:endParaRPr lang="en-US" dirty="0"/>
          </a:p>
        </p:txBody>
      </p:sp>
    </p:spTree>
    <p:extLst>
      <p:ext uri="{BB962C8B-B14F-4D97-AF65-F5344CB8AC3E}">
        <p14:creationId xmlns:p14="http://schemas.microsoft.com/office/powerpoint/2010/main" val="669997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3200" b="1" i="0" cap="all">
                <a:solidFill>
                  <a:srgbClr val="007AC2"/>
                </a:solidFill>
                <a:latin typeface="Arial"/>
                <a:cs typeface="Arial"/>
              </a:defRPr>
            </a:lvl1pPr>
          </a:lstStyle>
          <a:p>
            <a:r>
              <a:rPr lang="en-GB"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0DE0FFE-46CB-7846-BA8E-E1D7B86CA588}"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A8D03-48AD-394B-9DF2-6A4694197674}" type="slidenum">
              <a:rPr lang="en-US" smtClean="0"/>
              <a:t>‹#›</a:t>
            </a:fld>
            <a:endParaRPr lang="en-US"/>
          </a:p>
        </p:txBody>
      </p:sp>
    </p:spTree>
    <p:extLst>
      <p:ext uri="{BB962C8B-B14F-4D97-AF65-F5344CB8AC3E}">
        <p14:creationId xmlns:p14="http://schemas.microsoft.com/office/powerpoint/2010/main" val="2133387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60DE0FFE-46CB-7846-BA8E-E1D7B86CA588}"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A8D03-48AD-394B-9DF2-6A4694197674}" type="slidenum">
              <a:rPr lang="en-US" smtClean="0"/>
              <a:t>‹#›</a:t>
            </a:fld>
            <a:endParaRPr lang="en-US"/>
          </a:p>
        </p:txBody>
      </p:sp>
    </p:spTree>
    <p:extLst>
      <p:ext uri="{BB962C8B-B14F-4D97-AF65-F5344CB8AC3E}">
        <p14:creationId xmlns:p14="http://schemas.microsoft.com/office/powerpoint/2010/main" val="2806518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7AC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7AC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60DE0FFE-46CB-7846-BA8E-E1D7B86CA588}" type="datetimeFigureOut">
              <a:rPr lang="en-US" smtClean="0"/>
              <a:t>10/23/2017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A8D03-48AD-394B-9DF2-6A4694197674}" type="slidenum">
              <a:rPr lang="en-US" smtClean="0"/>
              <a:t>‹#›</a:t>
            </a:fld>
            <a:endParaRPr lang="en-US"/>
          </a:p>
        </p:txBody>
      </p:sp>
    </p:spTree>
    <p:extLst>
      <p:ext uri="{BB962C8B-B14F-4D97-AF65-F5344CB8AC3E}">
        <p14:creationId xmlns:p14="http://schemas.microsoft.com/office/powerpoint/2010/main" val="1500077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DE0FFE-46CB-7846-BA8E-E1D7B86CA588}" type="datetimeFigureOut">
              <a:rPr lang="en-US" smtClean="0"/>
              <a:t>10/23/2017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A8D03-48AD-394B-9DF2-6A4694197674}" type="slidenum">
              <a:rPr lang="en-US" smtClean="0"/>
              <a:t>‹#›</a:t>
            </a:fld>
            <a:endParaRPr lang="en-US"/>
          </a:p>
        </p:txBody>
      </p:sp>
    </p:spTree>
    <p:extLst>
      <p:ext uri="{BB962C8B-B14F-4D97-AF65-F5344CB8AC3E}">
        <p14:creationId xmlns:p14="http://schemas.microsoft.com/office/powerpoint/2010/main" val="413469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620890"/>
            <a:ext cx="3008313" cy="1162050"/>
          </a:xfrm>
          <a:prstGeom prst="rect">
            <a:avLst/>
          </a:prstGeom>
        </p:spPr>
        <p:txBody>
          <a:bodyPr anchor="t"/>
          <a:lstStyle>
            <a:lvl1pPr algn="l">
              <a:defRPr sz="2000" b="1" i="0">
                <a:latin typeface="Arial"/>
                <a:cs typeface="Arial"/>
              </a:defRPr>
            </a:lvl1pPr>
          </a:lstStyle>
          <a:p>
            <a:r>
              <a:rPr lang="en-GB" dirty="0" smtClean="0"/>
              <a:t>Click to edit Master title style</a:t>
            </a:r>
            <a:endParaRPr lang="en-US" dirty="0"/>
          </a:p>
        </p:txBody>
      </p:sp>
      <p:sp>
        <p:nvSpPr>
          <p:cNvPr id="3" name="Content Placeholder 2"/>
          <p:cNvSpPr>
            <a:spLocks noGrp="1"/>
          </p:cNvSpPr>
          <p:nvPr>
            <p:ph idx="1"/>
          </p:nvPr>
        </p:nvSpPr>
        <p:spPr>
          <a:xfrm>
            <a:off x="3575050" y="1620890"/>
            <a:ext cx="5111750" cy="450527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782940"/>
            <a:ext cx="3008313" cy="33432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p:txBody>
          <a:bodyPr/>
          <a:lstStyle/>
          <a:p>
            <a:fld id="{60DE0FFE-46CB-7846-BA8E-E1D7B86CA588}"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A8D03-48AD-394B-9DF2-6A4694197674}" type="slidenum">
              <a:rPr lang="en-US" smtClean="0"/>
              <a:t>‹#›</a:t>
            </a:fld>
            <a:endParaRPr lang="en-US"/>
          </a:p>
        </p:txBody>
      </p:sp>
    </p:spTree>
    <p:extLst>
      <p:ext uri="{BB962C8B-B14F-4D97-AF65-F5344CB8AC3E}">
        <p14:creationId xmlns:p14="http://schemas.microsoft.com/office/powerpoint/2010/main" val="1222218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i="0">
                <a:latin typeface="Arial"/>
                <a:cs typeface="Arial"/>
              </a:defRPr>
            </a:lvl1pPr>
          </a:lstStyle>
          <a:p>
            <a:r>
              <a:rPr lang="en-GB" dirty="0" smtClean="0"/>
              <a:t>Click to edit Master title style</a:t>
            </a:r>
            <a:endParaRPr lang="en-US" dirty="0"/>
          </a:p>
        </p:txBody>
      </p:sp>
      <p:sp>
        <p:nvSpPr>
          <p:cNvPr id="3" name="Picture Placeholder 2"/>
          <p:cNvSpPr>
            <a:spLocks noGrp="1"/>
          </p:cNvSpPr>
          <p:nvPr>
            <p:ph type="pic" idx="1"/>
          </p:nvPr>
        </p:nvSpPr>
        <p:spPr>
          <a:xfrm>
            <a:off x="1792288" y="1321919"/>
            <a:ext cx="5486400" cy="340565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p:txBody>
          <a:bodyPr/>
          <a:lstStyle/>
          <a:p>
            <a:fld id="{60DE0FFE-46CB-7846-BA8E-E1D7B86CA588}"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A8D03-48AD-394B-9DF2-6A4694197674}" type="slidenum">
              <a:rPr lang="en-US" smtClean="0"/>
              <a:t>‹#›</a:t>
            </a:fld>
            <a:endParaRPr lang="en-US"/>
          </a:p>
        </p:txBody>
      </p:sp>
    </p:spTree>
    <p:extLst>
      <p:ext uri="{BB962C8B-B14F-4D97-AF65-F5344CB8AC3E}">
        <p14:creationId xmlns:p14="http://schemas.microsoft.com/office/powerpoint/2010/main" val="2695683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Sheffield CCG PP footer.png"/>
          <p:cNvPicPr>
            <a:picLocks noChangeAspect="1"/>
          </p:cNvPicPr>
          <p:nvPr userDrawn="1"/>
        </p:nvPicPr>
        <p:blipFill>
          <a:blip r:embed="rId10">
            <a:alphaModFix amt="85000"/>
            <a:extLst>
              <a:ext uri="{28A0092B-C50C-407E-A947-70E740481C1C}">
                <a14:useLocalDpi xmlns:a14="http://schemas.microsoft.com/office/drawing/2010/main" val="0"/>
              </a:ext>
            </a:extLst>
          </a:blip>
          <a:stretch>
            <a:fillRect/>
          </a:stretch>
        </p:blipFill>
        <p:spPr>
          <a:xfrm>
            <a:off x="207449" y="3554497"/>
            <a:ext cx="8677946" cy="3166978"/>
          </a:xfrm>
          <a:prstGeom prst="rect">
            <a:avLst/>
          </a:prstGeom>
        </p:spPr>
      </p:pic>
      <p:sp>
        <p:nvSpPr>
          <p:cNvPr id="3" name="Text Placeholder 2"/>
          <p:cNvSpPr>
            <a:spLocks noGrp="1"/>
          </p:cNvSpPr>
          <p:nvPr>
            <p:ph type="body" idx="1"/>
          </p:nvPr>
        </p:nvSpPr>
        <p:spPr>
          <a:xfrm>
            <a:off x="457200" y="2108160"/>
            <a:ext cx="8229600" cy="401800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latin typeface="Arial"/>
                <a:cs typeface="Arial"/>
              </a:defRPr>
            </a:lvl1pPr>
          </a:lstStyle>
          <a:p>
            <a:fld id="{60DE0FFE-46CB-7846-BA8E-E1D7B86CA588}" type="datetimeFigureOut">
              <a:rPr lang="en-US" smtClean="0"/>
              <a:pPr/>
              <a:t>10/23/2017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tx1">
                    <a:tint val="75000"/>
                  </a:schemeClr>
                </a:solidFill>
                <a:latin typeface="Arial"/>
                <a:cs typeface="Aria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latin typeface="Arial"/>
                <a:cs typeface="Arial"/>
              </a:defRPr>
            </a:lvl1pPr>
          </a:lstStyle>
          <a:p>
            <a:fld id="{D7EA8D03-48AD-394B-9DF2-6A4694197674}" type="slidenum">
              <a:rPr lang="en-US" smtClean="0"/>
              <a:pPr/>
              <a:t>‹#›</a:t>
            </a:fld>
            <a:endParaRPr lang="en-US" dirty="0"/>
          </a:p>
        </p:txBody>
      </p:sp>
      <p:pic>
        <p:nvPicPr>
          <p:cNvPr id="7" name="Picture 6" descr="Sheffield CCG PP header.png"/>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371520" y="291888"/>
            <a:ext cx="8470675" cy="746785"/>
          </a:xfrm>
          <a:prstGeom prst="rect">
            <a:avLst/>
          </a:prstGeom>
        </p:spPr>
      </p:pic>
    </p:spTree>
    <p:extLst>
      <p:ext uri="{BB962C8B-B14F-4D97-AF65-F5344CB8AC3E}">
        <p14:creationId xmlns:p14="http://schemas.microsoft.com/office/powerpoint/2010/main" val="3788855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GPFV</a:t>
            </a:r>
            <a:br>
              <a:rPr lang="en-US" dirty="0" smtClean="0"/>
            </a:br>
            <a:r>
              <a:rPr lang="en-US" dirty="0" smtClean="0"/>
              <a:t>New Contractual Models and Working at Scale</a:t>
            </a:r>
            <a:endParaRPr lang="en-US" dirty="0"/>
          </a:p>
        </p:txBody>
      </p:sp>
      <p:sp>
        <p:nvSpPr>
          <p:cNvPr id="3" name="Subtitle 2"/>
          <p:cNvSpPr>
            <a:spLocks noGrp="1"/>
          </p:cNvSpPr>
          <p:nvPr>
            <p:ph type="subTitle" idx="1"/>
          </p:nvPr>
        </p:nvSpPr>
        <p:spPr/>
        <p:txBody>
          <a:bodyPr>
            <a:normAutofit fontScale="47500" lnSpcReduction="20000"/>
          </a:bodyPr>
          <a:lstStyle/>
          <a:p>
            <a:r>
              <a:rPr lang="en-US" dirty="0" smtClean="0"/>
              <a:t>Katrina Cleary</a:t>
            </a:r>
          </a:p>
          <a:p>
            <a:r>
              <a:rPr lang="en-US" dirty="0" err="1" smtClean="0"/>
              <a:t>Programme</a:t>
            </a:r>
            <a:r>
              <a:rPr lang="en-US" dirty="0" smtClean="0"/>
              <a:t> Director Primary Care</a:t>
            </a:r>
          </a:p>
          <a:p>
            <a:r>
              <a:rPr lang="en-US" dirty="0" smtClean="0"/>
              <a:t>Sheffield CCG</a:t>
            </a:r>
          </a:p>
          <a:p>
            <a:r>
              <a:rPr lang="en-US" dirty="0" smtClean="0"/>
              <a:t>&amp;</a:t>
            </a:r>
          </a:p>
          <a:p>
            <a:r>
              <a:rPr lang="en-US" dirty="0" smtClean="0"/>
              <a:t>Andy Hilton</a:t>
            </a:r>
          </a:p>
          <a:p>
            <a:r>
              <a:rPr lang="en-US" dirty="0" smtClean="0"/>
              <a:t>GP and CEO</a:t>
            </a:r>
          </a:p>
          <a:p>
            <a:r>
              <a:rPr lang="en-US" dirty="0" smtClean="0"/>
              <a:t>Primary Care Sheffield</a:t>
            </a:r>
            <a:endParaRPr lang="en-US" dirty="0"/>
          </a:p>
        </p:txBody>
      </p:sp>
      <p:pic>
        <p:nvPicPr>
          <p:cNvPr id="4" name="Picture 3"/>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7157" t="29833" r="5826" b="21590"/>
          <a:stretch/>
        </p:blipFill>
        <p:spPr>
          <a:xfrm>
            <a:off x="2937164" y="360301"/>
            <a:ext cx="3014707" cy="803481"/>
          </a:xfrm>
          <a:prstGeom prst="rect">
            <a:avLst/>
          </a:prstGeom>
        </p:spPr>
      </p:pic>
    </p:spTree>
    <p:extLst>
      <p:ext uri="{BB962C8B-B14F-4D97-AF65-F5344CB8AC3E}">
        <p14:creationId xmlns:p14="http://schemas.microsoft.com/office/powerpoint/2010/main" val="3062562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Where we are currently</a:t>
            </a:r>
          </a:p>
          <a:p>
            <a:r>
              <a:rPr lang="en-GB" dirty="0" smtClean="0"/>
              <a:t>How you have engaged with us</a:t>
            </a:r>
          </a:p>
          <a:p>
            <a:r>
              <a:rPr lang="en-GB" dirty="0" smtClean="0"/>
              <a:t>How we might move forward together</a:t>
            </a:r>
          </a:p>
          <a:p>
            <a:r>
              <a:rPr lang="en-GB" dirty="0" smtClean="0"/>
              <a:t>Potential impact of the wider system change on General Practice</a:t>
            </a:r>
            <a:endParaRPr lang="en-GB" dirty="0"/>
          </a:p>
        </p:txBody>
      </p:sp>
      <p:sp>
        <p:nvSpPr>
          <p:cNvPr id="3" name="Title 2"/>
          <p:cNvSpPr>
            <a:spLocks noGrp="1"/>
          </p:cNvSpPr>
          <p:nvPr>
            <p:ph type="title"/>
          </p:nvPr>
        </p:nvSpPr>
        <p:spPr/>
        <p:txBody>
          <a:bodyPr/>
          <a:lstStyle/>
          <a:p>
            <a:r>
              <a:rPr lang="en-GB" dirty="0" smtClean="0"/>
              <a:t>Local Perspective</a:t>
            </a:r>
            <a:endParaRPr lang="en-GB" dirty="0"/>
          </a:p>
        </p:txBody>
      </p:sp>
    </p:spTree>
    <p:extLst>
      <p:ext uri="{BB962C8B-B14F-4D97-AF65-F5344CB8AC3E}">
        <p14:creationId xmlns:p14="http://schemas.microsoft.com/office/powerpoint/2010/main" val="588143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Primary Care In Our City</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5309" y="2263680"/>
            <a:ext cx="6650182" cy="4072465"/>
          </a:xfrm>
        </p:spPr>
      </p:pic>
    </p:spTree>
    <p:extLst>
      <p:ext uri="{BB962C8B-B14F-4D97-AF65-F5344CB8AC3E}">
        <p14:creationId xmlns:p14="http://schemas.microsoft.com/office/powerpoint/2010/main" val="2910677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785090"/>
            <a:ext cx="7120129" cy="729673"/>
          </a:xfrm>
        </p:spPr>
        <p:txBody>
          <a:bodyPr>
            <a:normAutofit/>
          </a:bodyPr>
          <a:lstStyle/>
          <a:p>
            <a:r>
              <a:rPr lang="en-GB" dirty="0" smtClean="0"/>
              <a:t>Sheffield in a strong position:</a:t>
            </a:r>
            <a:endParaRPr lang="en-GB" dirty="0"/>
          </a:p>
        </p:txBody>
      </p:sp>
      <p:sp>
        <p:nvSpPr>
          <p:cNvPr id="3" name="Content Placeholder 2"/>
          <p:cNvSpPr>
            <a:spLocks noGrp="1"/>
          </p:cNvSpPr>
          <p:nvPr>
            <p:ph idx="1"/>
          </p:nvPr>
        </p:nvSpPr>
        <p:spPr>
          <a:xfrm>
            <a:off x="609598" y="1514764"/>
            <a:ext cx="7423053" cy="4526600"/>
          </a:xfrm>
        </p:spPr>
        <p:txBody>
          <a:bodyPr>
            <a:normAutofit lnSpcReduction="10000"/>
          </a:bodyPr>
          <a:lstStyle/>
          <a:p>
            <a:pPr>
              <a:spcAft>
                <a:spcPts val="600"/>
              </a:spcAft>
            </a:pPr>
            <a:r>
              <a:rPr lang="en-GB" sz="2400" dirty="0" smtClean="0"/>
              <a:t>High quality General Practice</a:t>
            </a:r>
          </a:p>
          <a:p>
            <a:pPr>
              <a:spcAft>
                <a:spcPts val="600"/>
              </a:spcAft>
            </a:pPr>
            <a:r>
              <a:rPr lang="en-GB" sz="2400" dirty="0" smtClean="0"/>
              <a:t>Established locality structures</a:t>
            </a:r>
          </a:p>
          <a:p>
            <a:pPr>
              <a:spcAft>
                <a:spcPts val="600"/>
              </a:spcAft>
            </a:pPr>
            <a:r>
              <a:rPr lang="en-GB" sz="2400" dirty="0" smtClean="0"/>
              <a:t>City </a:t>
            </a:r>
            <a:r>
              <a:rPr lang="en-GB" sz="2400" dirty="0"/>
              <a:t>wide Primary Care provider with every practice as </a:t>
            </a:r>
            <a:r>
              <a:rPr lang="en-GB" sz="2400" dirty="0" smtClean="0"/>
              <a:t>shareholder</a:t>
            </a:r>
          </a:p>
          <a:p>
            <a:pPr>
              <a:spcAft>
                <a:spcPts val="600"/>
              </a:spcAft>
            </a:pPr>
            <a:r>
              <a:rPr lang="en-GB" sz="2400" dirty="0" smtClean="0"/>
              <a:t>Emerging Neighbourhood working</a:t>
            </a:r>
          </a:p>
          <a:p>
            <a:pPr>
              <a:spcAft>
                <a:spcPts val="600"/>
              </a:spcAft>
            </a:pPr>
            <a:r>
              <a:rPr lang="en-GB" sz="2400" dirty="0" smtClean="0"/>
              <a:t>Wider system recognises importance of Primary Care and General Practice as key stakeholders.</a:t>
            </a:r>
          </a:p>
          <a:p>
            <a:pPr>
              <a:spcAft>
                <a:spcPts val="600"/>
              </a:spcAft>
            </a:pPr>
            <a:r>
              <a:rPr lang="en-GB" sz="2400" dirty="0" smtClean="0"/>
              <a:t>Commitment from LMC, PCS and CCG to work together wherever possible for the benefit of our shared membership.</a:t>
            </a:r>
          </a:p>
          <a:p>
            <a:pPr marL="0" indent="0">
              <a:buNone/>
            </a:pPr>
            <a:endParaRPr lang="en-GB" dirty="0"/>
          </a:p>
        </p:txBody>
      </p:sp>
    </p:spTree>
    <p:extLst>
      <p:ext uri="{BB962C8B-B14F-4D97-AF65-F5344CB8AC3E}">
        <p14:creationId xmlns:p14="http://schemas.microsoft.com/office/powerpoint/2010/main" val="682728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rot="16200000">
            <a:off x="811200" y="-699017"/>
            <a:ext cx="7513683" cy="9144000"/>
          </a:xfrm>
          <a:custGeom>
            <a:avLst/>
            <a:gdLst/>
            <a:ahLst/>
            <a:cxnLst/>
            <a:rect l="l" t="t" r="r" b="b"/>
            <a:pathLst>
              <a:path w="6994147" h="9143999">
                <a:moveTo>
                  <a:pt x="6994147" y="4464049"/>
                </a:moveTo>
                <a:cubicBezTo>
                  <a:pt x="6994147" y="6238803"/>
                  <a:pt x="6445776" y="7867965"/>
                  <a:pt x="5530387" y="9143998"/>
                </a:cubicBezTo>
                <a:lnTo>
                  <a:pt x="0" y="9143999"/>
                </a:lnTo>
                <a:lnTo>
                  <a:pt x="0" y="0"/>
                </a:lnTo>
                <a:lnTo>
                  <a:pt x="5679643" y="0"/>
                </a:lnTo>
                <a:cubicBezTo>
                  <a:pt x="6505033" y="1241663"/>
                  <a:pt x="6994147" y="2787926"/>
                  <a:pt x="6994147" y="4464049"/>
                </a:cubicBezTo>
                <a:close/>
              </a:path>
            </a:pathLst>
          </a:cu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dirty="0">
              <a:solidFill>
                <a:schemeClr val="tx1"/>
              </a:solidFill>
            </a:endParaRPr>
          </a:p>
        </p:txBody>
      </p:sp>
      <p:sp>
        <p:nvSpPr>
          <p:cNvPr id="6" name="Rectangle 5"/>
          <p:cNvSpPr/>
          <p:nvPr/>
        </p:nvSpPr>
        <p:spPr>
          <a:xfrm>
            <a:off x="3154925" y="240350"/>
            <a:ext cx="2857963" cy="923330"/>
          </a:xfrm>
          <a:prstGeom prst="rect">
            <a:avLst/>
          </a:prstGeom>
          <a:noFill/>
        </p:spPr>
        <p:txBody>
          <a:bodyPr spcFirstLastPara="1" wrap="none">
            <a:prstTxWarp prst="textArchUp">
              <a:avLst/>
            </a:prstTxWarp>
            <a:spAutoFit/>
          </a:bodyPr>
          <a:lstStyle/>
          <a:p>
            <a:pPr algn="ctr" fontAlgn="auto">
              <a:spcBef>
                <a:spcPts val="0"/>
              </a:spcBef>
              <a:spcAft>
                <a:spcPts val="0"/>
              </a:spcAft>
              <a:defRPr/>
            </a:pPr>
            <a:r>
              <a:rPr lang="en-US" sz="2400"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mn-lt"/>
                <a:cs typeface="+mn-cs"/>
              </a:rPr>
              <a:t>City</a:t>
            </a:r>
          </a:p>
        </p:txBody>
      </p:sp>
      <p:sp>
        <p:nvSpPr>
          <p:cNvPr id="8" name="TextBox 7"/>
          <p:cNvSpPr txBox="1"/>
          <p:nvPr/>
        </p:nvSpPr>
        <p:spPr>
          <a:xfrm>
            <a:off x="1703586" y="704479"/>
            <a:ext cx="5760640" cy="646331"/>
          </a:xfrm>
          <a:prstGeom prst="rect">
            <a:avLst/>
          </a:prstGeom>
          <a:noFill/>
        </p:spPr>
        <p:txBody>
          <a:bodyPr spcFirstLastPara="1">
            <a:prstTxWarp prst="textArchUp">
              <a:avLst>
                <a:gd name="adj" fmla="val 10885584"/>
              </a:avLst>
            </a:prstTxWarp>
            <a:spAutoFit/>
          </a:bodyPr>
          <a:lstStyle/>
          <a:p>
            <a:pPr algn="ctr" fontAlgn="auto">
              <a:spcBef>
                <a:spcPts val="0"/>
              </a:spcBef>
              <a:spcAft>
                <a:spcPts val="0"/>
              </a:spcAft>
              <a:defRPr/>
            </a:pPr>
            <a:r>
              <a:rPr lang="en-GB" sz="2400" dirty="0" smtClean="0">
                <a:latin typeface="+mn-lt"/>
                <a:cs typeface="+mn-cs"/>
              </a:rPr>
              <a:t>X 1 (Subcontracts?)</a:t>
            </a:r>
            <a:endParaRPr lang="en-GB" sz="2400" dirty="0">
              <a:latin typeface="+mn-lt"/>
              <a:cs typeface="+mn-cs"/>
            </a:endParaRPr>
          </a:p>
          <a:p>
            <a:pPr algn="ctr" fontAlgn="auto">
              <a:spcBef>
                <a:spcPts val="0"/>
              </a:spcBef>
              <a:spcAft>
                <a:spcPts val="0"/>
              </a:spcAft>
              <a:defRPr/>
            </a:pPr>
            <a:endParaRPr lang="en-GB" sz="1600" dirty="0">
              <a:latin typeface="+mn-lt"/>
              <a:cs typeface="+mn-cs"/>
            </a:endParaRPr>
          </a:p>
        </p:txBody>
      </p:sp>
      <p:sp>
        <p:nvSpPr>
          <p:cNvPr id="10" name="Oval 9"/>
          <p:cNvSpPr/>
          <p:nvPr/>
        </p:nvSpPr>
        <p:spPr>
          <a:xfrm rot="16200000">
            <a:off x="1638300" y="-554037"/>
            <a:ext cx="5867400" cy="9144000"/>
          </a:xfrm>
          <a:custGeom>
            <a:avLst/>
            <a:gdLst/>
            <a:ahLst/>
            <a:cxnLst/>
            <a:rect l="l" t="t" r="r" b="b"/>
            <a:pathLst>
              <a:path w="5867023" h="9144000">
                <a:moveTo>
                  <a:pt x="5867023" y="4499769"/>
                </a:moveTo>
                <a:cubicBezTo>
                  <a:pt x="5867023" y="6314866"/>
                  <a:pt x="5244323" y="7957586"/>
                  <a:pt x="4238055" y="9144000"/>
                </a:cubicBezTo>
                <a:lnTo>
                  <a:pt x="0" y="9144000"/>
                </a:lnTo>
                <a:lnTo>
                  <a:pt x="0" y="0"/>
                </a:lnTo>
                <a:lnTo>
                  <a:pt x="4355148" y="0"/>
                </a:lnTo>
                <a:cubicBezTo>
                  <a:pt x="5292843" y="1172817"/>
                  <a:pt x="5867023" y="2756820"/>
                  <a:pt x="5867023" y="4499769"/>
                </a:cubicBezTo>
                <a:close/>
              </a:path>
            </a:pathLst>
          </a:custGeom>
          <a:solidFill>
            <a:schemeClr val="accent3">
              <a:lumMod val="40000"/>
              <a:lumOff val="60000"/>
            </a:schemeClr>
          </a:solidFill>
          <a:ln>
            <a:solidFill>
              <a:srgbClr val="6BA42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dirty="0">
              <a:solidFill>
                <a:schemeClr val="tx1"/>
              </a:solidFill>
            </a:endParaRPr>
          </a:p>
        </p:txBody>
      </p:sp>
      <p:sp>
        <p:nvSpPr>
          <p:cNvPr id="11" name="Rectangle 10"/>
          <p:cNvSpPr/>
          <p:nvPr/>
        </p:nvSpPr>
        <p:spPr>
          <a:xfrm>
            <a:off x="2672772" y="1325070"/>
            <a:ext cx="3924601" cy="923330"/>
          </a:xfrm>
          <a:prstGeom prst="rect">
            <a:avLst/>
          </a:prstGeom>
          <a:noFill/>
        </p:spPr>
        <p:txBody>
          <a:bodyPr spcFirstLastPara="1" wrap="none">
            <a:prstTxWarp prst="textArchUp">
              <a:avLst/>
            </a:prstTxWarp>
            <a:spAutoFit/>
          </a:bodyPr>
          <a:lstStyle/>
          <a:p>
            <a:pPr algn="ctr" fontAlgn="auto">
              <a:spcBef>
                <a:spcPts val="0"/>
              </a:spcBef>
              <a:spcAft>
                <a:spcPts val="0"/>
              </a:spcAft>
              <a:defRPr/>
            </a:pPr>
            <a:r>
              <a:rPr lang="en-US" sz="2400" dirty="0">
                <a:ln w="18415" cmpd="sng">
                  <a:solidFill>
                    <a:srgbClr val="FFFFFF"/>
                  </a:solidFill>
                  <a:prstDash val="solid"/>
                </a:ln>
                <a:solidFill>
                  <a:schemeClr val="bg1"/>
                </a:solidFill>
                <a:effectLst>
                  <a:outerShdw blurRad="63500" dir="3600000" algn="tl" rotWithShape="0">
                    <a:srgbClr val="000000">
                      <a:alpha val="70000"/>
                    </a:srgbClr>
                  </a:outerShdw>
                </a:effectLst>
                <a:latin typeface="+mn-lt"/>
                <a:cs typeface="+mn-cs"/>
              </a:rPr>
              <a:t>Locality 100-150,000</a:t>
            </a:r>
            <a:endParaRPr lang="en-US" sz="2400" dirty="0">
              <a:ln w="18415" cmpd="sng">
                <a:solidFill>
                  <a:srgbClr val="FFFFFF"/>
                </a:solidFill>
                <a:prstDash val="solid"/>
              </a:ln>
              <a:solidFill>
                <a:schemeClr val="bg1"/>
              </a:solidFill>
              <a:effectLst>
                <a:outerShdw blurRad="63500" dir="3600000" algn="tl" rotWithShape="0">
                  <a:srgbClr val="000000">
                    <a:alpha val="70000"/>
                  </a:srgbClr>
                </a:outerShdw>
              </a:effectLst>
              <a:latin typeface="+mn-lt"/>
              <a:cs typeface="+mn-cs"/>
            </a:endParaRPr>
          </a:p>
        </p:txBody>
      </p:sp>
      <p:sp>
        <p:nvSpPr>
          <p:cNvPr id="12" name="Oval 11"/>
          <p:cNvSpPr/>
          <p:nvPr/>
        </p:nvSpPr>
        <p:spPr>
          <a:xfrm rot="16200000">
            <a:off x="2525676" y="243681"/>
            <a:ext cx="4271963" cy="9144000"/>
          </a:xfrm>
          <a:custGeom>
            <a:avLst/>
            <a:gdLst/>
            <a:ahLst/>
            <a:cxnLst/>
            <a:rect l="l" t="t" r="r" b="b"/>
            <a:pathLst>
              <a:path w="4271585" h="9144000">
                <a:moveTo>
                  <a:pt x="4271585" y="4716464"/>
                </a:moveTo>
                <a:cubicBezTo>
                  <a:pt x="4271585" y="6549132"/>
                  <a:pt x="3532752" y="8168595"/>
                  <a:pt x="2402179" y="9144000"/>
                </a:cubicBezTo>
                <a:lnTo>
                  <a:pt x="0" y="9144000"/>
                </a:lnTo>
                <a:lnTo>
                  <a:pt x="0" y="0"/>
                </a:lnTo>
                <a:lnTo>
                  <a:pt x="2029548" y="0"/>
                </a:lnTo>
                <a:cubicBezTo>
                  <a:pt x="3367447" y="922678"/>
                  <a:pt x="4271585" y="2689117"/>
                  <a:pt x="4271585" y="4716464"/>
                </a:cubicBezTo>
                <a:close/>
              </a:path>
            </a:pathLst>
          </a:custGeom>
          <a:solidFill>
            <a:schemeClr val="accent6">
              <a:lumMod val="40000"/>
              <a:lumOff val="60000"/>
            </a:schemeClr>
          </a:solidFill>
          <a:ln>
            <a:solidFill>
              <a:srgbClr val="D09E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a:solidFill>
                <a:schemeClr val="tx1"/>
              </a:solidFill>
            </a:endParaRPr>
          </a:p>
        </p:txBody>
      </p:sp>
      <p:sp>
        <p:nvSpPr>
          <p:cNvPr id="13" name="Oval 12"/>
          <p:cNvSpPr/>
          <p:nvPr/>
        </p:nvSpPr>
        <p:spPr>
          <a:xfrm rot="16200000">
            <a:off x="3425825" y="1752600"/>
            <a:ext cx="2316163" cy="8081963"/>
          </a:xfrm>
          <a:custGeom>
            <a:avLst/>
            <a:gdLst/>
            <a:ahLst/>
            <a:cxnLst/>
            <a:rect l="l" t="t" r="r" b="b"/>
            <a:pathLst>
              <a:path w="2315786" h="8083106">
                <a:moveTo>
                  <a:pt x="2315786" y="4041553"/>
                </a:moveTo>
                <a:cubicBezTo>
                  <a:pt x="2315786" y="5973924"/>
                  <a:pt x="1334569" y="7600671"/>
                  <a:pt x="0" y="8083106"/>
                </a:cubicBezTo>
                <a:lnTo>
                  <a:pt x="0" y="0"/>
                </a:lnTo>
                <a:cubicBezTo>
                  <a:pt x="1334569" y="482435"/>
                  <a:pt x="2315786" y="2109182"/>
                  <a:pt x="2315786" y="4041553"/>
                </a:cubicBezTo>
                <a:close/>
              </a:path>
            </a:pathLst>
          </a:custGeom>
          <a:solidFill>
            <a:schemeClr val="accent2">
              <a:lumMod val="40000"/>
              <a:lumOff val="60000"/>
            </a:schemeClr>
          </a:solidFill>
          <a:ln>
            <a:solidFill>
              <a:srgbClr val="7A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dirty="0">
              <a:solidFill>
                <a:schemeClr val="tx1"/>
              </a:solidFill>
            </a:endParaRPr>
          </a:p>
        </p:txBody>
      </p:sp>
      <p:sp>
        <p:nvSpPr>
          <p:cNvPr id="14" name="Rectangle 13"/>
          <p:cNvSpPr/>
          <p:nvPr/>
        </p:nvSpPr>
        <p:spPr>
          <a:xfrm>
            <a:off x="1512133" y="2949653"/>
            <a:ext cx="6217857" cy="923330"/>
          </a:xfrm>
          <a:prstGeom prst="rect">
            <a:avLst/>
          </a:prstGeom>
          <a:noFill/>
        </p:spPr>
        <p:txBody>
          <a:bodyPr spcFirstLastPara="1" wrap="none">
            <a:prstTxWarp prst="textArchUp">
              <a:avLst/>
            </a:prstTxWarp>
            <a:spAutoFit/>
          </a:bodyPr>
          <a:lstStyle/>
          <a:p>
            <a:pPr algn="ctr" fontAlgn="auto">
              <a:spcBef>
                <a:spcPts val="0"/>
              </a:spcBef>
              <a:spcAft>
                <a:spcPts val="0"/>
              </a:spcAft>
              <a:defRPr/>
            </a:pPr>
            <a:r>
              <a:rPr lang="en-US" sz="2400" dirty="0" err="1">
                <a:ln w="18415" cmpd="sng">
                  <a:solidFill>
                    <a:srgbClr val="FFFFFF"/>
                  </a:solidFill>
                  <a:prstDash val="solid"/>
                </a:ln>
                <a:solidFill>
                  <a:schemeClr val="bg1"/>
                </a:solidFill>
                <a:effectLst>
                  <a:outerShdw blurRad="63500" dir="3600000" algn="tl" rotWithShape="0">
                    <a:srgbClr val="000000">
                      <a:alpha val="70000"/>
                    </a:srgbClr>
                  </a:outerShdw>
                </a:effectLst>
                <a:latin typeface="+mn-lt"/>
                <a:cs typeface="+mn-cs"/>
              </a:rPr>
              <a:t>Neighbourhood</a:t>
            </a:r>
            <a:r>
              <a:rPr lang="en-US" sz="2400" dirty="0">
                <a:ln w="18415" cmpd="sng">
                  <a:solidFill>
                    <a:srgbClr val="FFFFFF"/>
                  </a:solidFill>
                  <a:prstDash val="solid"/>
                </a:ln>
                <a:solidFill>
                  <a:schemeClr val="bg1"/>
                </a:solidFill>
                <a:effectLst>
                  <a:outerShdw blurRad="63500" dir="3600000" algn="tl" rotWithShape="0">
                    <a:srgbClr val="000000">
                      <a:alpha val="70000"/>
                    </a:srgbClr>
                  </a:outerShdw>
                </a:effectLst>
                <a:latin typeface="+mn-lt"/>
                <a:cs typeface="+mn-cs"/>
              </a:rPr>
              <a:t> </a:t>
            </a:r>
            <a:r>
              <a:rPr lang="en-US" sz="2400"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mn-lt"/>
                <a:cs typeface="+mn-cs"/>
              </a:rPr>
              <a:t>30-50,000</a:t>
            </a:r>
          </a:p>
        </p:txBody>
      </p:sp>
      <p:sp>
        <p:nvSpPr>
          <p:cNvPr id="15" name="Rectangle 14"/>
          <p:cNvSpPr/>
          <p:nvPr/>
        </p:nvSpPr>
        <p:spPr>
          <a:xfrm>
            <a:off x="2649856" y="4887425"/>
            <a:ext cx="4023602" cy="923330"/>
          </a:xfrm>
          <a:prstGeom prst="rect">
            <a:avLst/>
          </a:prstGeom>
          <a:noFill/>
        </p:spPr>
        <p:txBody>
          <a:bodyPr spcFirstLastPara="1" wrap="none">
            <a:prstTxWarp prst="textArchUp">
              <a:avLst/>
            </a:prstTxWarp>
            <a:spAutoFit/>
          </a:bodyPr>
          <a:lstStyle/>
          <a:p>
            <a:pPr algn="ctr" fontAlgn="auto">
              <a:spcBef>
                <a:spcPts val="0"/>
              </a:spcBef>
              <a:spcAft>
                <a:spcPts val="0"/>
              </a:spcAft>
              <a:defRPr/>
            </a:pPr>
            <a:r>
              <a:rPr lang="en-US" sz="2400" dirty="0">
                <a:ln w="18415" cmpd="sng">
                  <a:solidFill>
                    <a:srgbClr val="FFFFFF"/>
                  </a:solidFill>
                  <a:prstDash val="solid"/>
                </a:ln>
                <a:solidFill>
                  <a:schemeClr val="bg1"/>
                </a:solidFill>
                <a:effectLst>
                  <a:outerShdw blurRad="63500" dir="3600000" algn="tl" rotWithShape="0">
                    <a:srgbClr val="000000">
                      <a:alpha val="70000"/>
                    </a:srgbClr>
                  </a:outerShdw>
                </a:effectLst>
                <a:latin typeface="+mn-lt"/>
                <a:cs typeface="+mn-cs"/>
              </a:rPr>
              <a:t>Practice</a:t>
            </a:r>
          </a:p>
        </p:txBody>
      </p:sp>
      <p:sp>
        <p:nvSpPr>
          <p:cNvPr id="2064" name="TextBox 19"/>
          <p:cNvSpPr txBox="1">
            <a:spLocks noChangeArrowheads="1"/>
          </p:cNvSpPr>
          <p:nvPr/>
        </p:nvSpPr>
        <p:spPr bwMode="auto">
          <a:xfrm>
            <a:off x="2222488" y="1711688"/>
            <a:ext cx="469110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a:prstTxWarp prst="textArchUp">
              <a:avLst>
                <a:gd name="adj" fmla="val 10921678"/>
              </a:avLst>
            </a:prstTxWarp>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auto">
              <a:spcBef>
                <a:spcPts val="0"/>
              </a:spcBef>
              <a:spcAft>
                <a:spcPts val="0"/>
              </a:spcAft>
              <a:defRPr/>
            </a:pPr>
            <a:r>
              <a:rPr lang="en-GB" altLang="en-US" sz="2400" dirty="0" smtClean="0">
                <a:cs typeface="+mn-cs"/>
              </a:rPr>
              <a:t>X 4</a:t>
            </a:r>
            <a:endParaRPr lang="en-GB" altLang="en-US" sz="2400" dirty="0" smtClean="0">
              <a:cs typeface="+mn-cs"/>
            </a:endParaRPr>
          </a:p>
        </p:txBody>
      </p:sp>
      <p:sp>
        <p:nvSpPr>
          <p:cNvPr id="28" name="TextBox 27"/>
          <p:cNvSpPr txBox="1"/>
          <p:nvPr/>
        </p:nvSpPr>
        <p:spPr>
          <a:xfrm>
            <a:off x="1683766" y="5449253"/>
            <a:ext cx="5892750" cy="805640"/>
          </a:xfrm>
          <a:prstGeom prst="rect">
            <a:avLst/>
          </a:prstGeom>
          <a:noFill/>
        </p:spPr>
        <p:txBody>
          <a:bodyPr spcFirstLastPara="1" wrap="none">
            <a:prstTxWarp prst="textArchUp">
              <a:avLst>
                <a:gd name="adj" fmla="val 10883445"/>
              </a:avLst>
            </a:prstTxWarp>
            <a:spAutoFit/>
          </a:bodyPr>
          <a:lstStyle/>
          <a:p>
            <a:pPr algn="ctr" fontAlgn="auto">
              <a:spcBef>
                <a:spcPts val="0"/>
              </a:spcBef>
              <a:spcAft>
                <a:spcPts val="0"/>
              </a:spcAft>
              <a:defRPr/>
            </a:pPr>
            <a:r>
              <a:rPr lang="en-GB" sz="1600" dirty="0" smtClean="0">
                <a:solidFill>
                  <a:srgbClr val="7030A0"/>
                </a:solidFill>
                <a:latin typeface="+mn-lt"/>
                <a:cs typeface="+mn-cs"/>
              </a:rPr>
              <a:t> </a:t>
            </a:r>
            <a:r>
              <a:rPr lang="en-GB" sz="2400" b="1" dirty="0" smtClean="0">
                <a:latin typeface="Calibri Light" panose="020F0302020204030204" pitchFamily="34" charset="0"/>
                <a:cs typeface="+mn-cs"/>
              </a:rPr>
              <a:t>X 82</a:t>
            </a:r>
            <a:endParaRPr lang="en-GB" sz="2400" b="1" dirty="0">
              <a:latin typeface="Calibri Light" panose="020F0302020204030204" pitchFamily="34" charset="0"/>
              <a:cs typeface="+mn-cs"/>
            </a:endParaRPr>
          </a:p>
        </p:txBody>
      </p:sp>
      <p:sp>
        <p:nvSpPr>
          <p:cNvPr id="5" name="Rectangle 4"/>
          <p:cNvSpPr/>
          <p:nvPr/>
        </p:nvSpPr>
        <p:spPr>
          <a:xfrm>
            <a:off x="2212271" y="5448018"/>
            <a:ext cx="5483014" cy="369332"/>
          </a:xfrm>
          <a:prstGeom prst="rect">
            <a:avLst/>
          </a:prstGeom>
        </p:spPr>
        <p:txBody>
          <a:bodyPr spcFirstLastPara="1">
            <a:prstTxWarp prst="textArchUp">
              <a:avLst/>
            </a:prstTxWarp>
            <a:spAutoFit/>
          </a:bodyPr>
          <a:lstStyle/>
          <a:p>
            <a:pPr algn="ctr" fontAlgn="auto">
              <a:spcBef>
                <a:spcPts val="0"/>
              </a:spcBef>
              <a:spcAft>
                <a:spcPts val="0"/>
              </a:spcAft>
              <a:defRPr/>
            </a:pPr>
            <a:r>
              <a:rPr lang="en-GB" sz="1400" dirty="0" smtClean="0">
                <a:solidFill>
                  <a:srgbClr val="7030A0"/>
                </a:solidFill>
                <a:latin typeface="+mn-lt"/>
                <a:cs typeface="+mn-cs"/>
              </a:rPr>
              <a:t> </a:t>
            </a:r>
            <a:endParaRPr lang="en-GB" sz="1400" dirty="0">
              <a:latin typeface="+mn-lt"/>
              <a:cs typeface="+mn-cs"/>
            </a:endParaRPr>
          </a:p>
        </p:txBody>
      </p:sp>
      <p:sp>
        <p:nvSpPr>
          <p:cNvPr id="2" name="TextBox 1"/>
          <p:cNvSpPr txBox="1"/>
          <p:nvPr/>
        </p:nvSpPr>
        <p:spPr>
          <a:xfrm>
            <a:off x="4091043" y="3454400"/>
            <a:ext cx="1440160" cy="461665"/>
          </a:xfrm>
          <a:prstGeom prst="rect">
            <a:avLst/>
          </a:prstGeom>
          <a:noFill/>
        </p:spPr>
        <p:txBody>
          <a:bodyPr wrap="square" rtlCol="0">
            <a:spAutoFit/>
          </a:bodyPr>
          <a:lstStyle/>
          <a:p>
            <a:pPr algn="ctr"/>
            <a:r>
              <a:rPr lang="en-GB" sz="2400" b="1" dirty="0" smtClean="0"/>
              <a:t>X 16</a:t>
            </a:r>
            <a:endParaRPr lang="en-GB" sz="2400" b="1" dirty="0"/>
          </a:p>
        </p:txBody>
      </p:sp>
    </p:spTree>
    <p:extLst>
      <p:ext uri="{BB962C8B-B14F-4D97-AF65-F5344CB8AC3E}">
        <p14:creationId xmlns:p14="http://schemas.microsoft.com/office/powerpoint/2010/main" val="4197124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ular Callout 26"/>
          <p:cNvSpPr/>
          <p:nvPr/>
        </p:nvSpPr>
        <p:spPr>
          <a:xfrm>
            <a:off x="-161925" y="3992362"/>
            <a:ext cx="2547891" cy="1597980"/>
          </a:xfrm>
          <a:prstGeom prst="wedgeRectCallou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GB" dirty="0" smtClean="0">
                <a:solidFill>
                  <a:sysClr val="windowText" lastClr="000000"/>
                </a:solidFill>
              </a:rPr>
              <a:t>7 practices received </a:t>
            </a:r>
          </a:p>
          <a:p>
            <a:pPr algn="ctr"/>
            <a:r>
              <a:rPr lang="en-GB" dirty="0" smtClean="0">
                <a:solidFill>
                  <a:sysClr val="windowText" lastClr="000000"/>
                </a:solidFill>
              </a:rPr>
              <a:t>NHS England support package</a:t>
            </a:r>
          </a:p>
        </p:txBody>
      </p:sp>
      <p:sp>
        <p:nvSpPr>
          <p:cNvPr id="23" name="Rectangular Callout 22"/>
          <p:cNvSpPr/>
          <p:nvPr/>
        </p:nvSpPr>
        <p:spPr>
          <a:xfrm flipH="1">
            <a:off x="959789" y="1361243"/>
            <a:ext cx="2547891" cy="1597980"/>
          </a:xfrm>
          <a:prstGeom prst="wedgeRectCallou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smtClean="0"/>
              <a:t>10 practices completed the GP Improvement Programme</a:t>
            </a:r>
          </a:p>
        </p:txBody>
      </p:sp>
      <p:sp>
        <p:nvSpPr>
          <p:cNvPr id="21" name="Rectangular Callout 20"/>
          <p:cNvSpPr/>
          <p:nvPr/>
        </p:nvSpPr>
        <p:spPr>
          <a:xfrm>
            <a:off x="668868" y="2600880"/>
            <a:ext cx="2547891" cy="1597980"/>
          </a:xfrm>
          <a:prstGeom prst="wedgeRectCallou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GB" dirty="0" smtClean="0">
                <a:solidFill>
                  <a:schemeClr val="tx1"/>
                </a:solidFill>
              </a:rPr>
              <a:t>18 people from 12 practices attended a workshop on improving access</a:t>
            </a:r>
          </a:p>
        </p:txBody>
      </p:sp>
      <p:sp>
        <p:nvSpPr>
          <p:cNvPr id="20" name="Rectangular Callout 19"/>
          <p:cNvSpPr/>
          <p:nvPr/>
        </p:nvSpPr>
        <p:spPr>
          <a:xfrm>
            <a:off x="106529" y="5171871"/>
            <a:ext cx="2547891" cy="1597980"/>
          </a:xfrm>
          <a:prstGeom prst="wedgeRectCallou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GB" dirty="0" smtClean="0">
                <a:solidFill>
                  <a:schemeClr val="tx1"/>
                </a:solidFill>
              </a:rPr>
              <a:t>11 practices attended a workshop on federations and mergers</a:t>
            </a:r>
          </a:p>
        </p:txBody>
      </p:sp>
      <p:sp>
        <p:nvSpPr>
          <p:cNvPr id="19" name="Rectangular Callout 18"/>
          <p:cNvSpPr/>
          <p:nvPr/>
        </p:nvSpPr>
        <p:spPr>
          <a:xfrm>
            <a:off x="5925462" y="1501807"/>
            <a:ext cx="2547891" cy="1597980"/>
          </a:xfrm>
          <a:prstGeom prst="wedgeRectCallou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GB" dirty="0" smtClean="0"/>
              <a:t>17 members of staff from 12 practices on Fundamentals of Change and Improvement</a:t>
            </a:r>
          </a:p>
        </p:txBody>
      </p:sp>
      <p:sp>
        <p:nvSpPr>
          <p:cNvPr id="8" name="Rectangular Callout 7"/>
          <p:cNvSpPr/>
          <p:nvPr/>
        </p:nvSpPr>
        <p:spPr>
          <a:xfrm flipH="1">
            <a:off x="6510289" y="94695"/>
            <a:ext cx="2547891" cy="1597980"/>
          </a:xfrm>
          <a:prstGeom prst="wedgeRectCallou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smtClean="0">
                <a:solidFill>
                  <a:sysClr val="windowText" lastClr="000000"/>
                </a:solidFill>
              </a:rPr>
              <a:t>40 places have been offered for Spirometry training (both performance and interpretation)</a:t>
            </a:r>
          </a:p>
        </p:txBody>
      </p:sp>
      <p:sp>
        <p:nvSpPr>
          <p:cNvPr id="2" name="Rectangular Callout 1"/>
          <p:cNvSpPr/>
          <p:nvPr/>
        </p:nvSpPr>
        <p:spPr>
          <a:xfrm>
            <a:off x="106531" y="94695"/>
            <a:ext cx="2547891" cy="1597980"/>
          </a:xfrm>
          <a:prstGeom prst="wedgeRect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solidFill>
                  <a:schemeClr val="bg1"/>
                </a:solidFill>
              </a:rPr>
              <a:t>62 nurses and Health Care Assistants attended vaccination &amp; immunisation updates (with more on the way!)</a:t>
            </a:r>
          </a:p>
        </p:txBody>
      </p:sp>
      <p:sp>
        <p:nvSpPr>
          <p:cNvPr id="24" name="Rectangular Callout 23"/>
          <p:cNvSpPr/>
          <p:nvPr/>
        </p:nvSpPr>
        <p:spPr>
          <a:xfrm flipH="1">
            <a:off x="6596109" y="2842801"/>
            <a:ext cx="2547891" cy="1597980"/>
          </a:xfrm>
          <a:prstGeom prst="wedgeRectCallou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GB" dirty="0" smtClean="0"/>
              <a:t>43 practices completed the Productive General Practice Programme</a:t>
            </a:r>
          </a:p>
        </p:txBody>
      </p:sp>
      <p:sp>
        <p:nvSpPr>
          <p:cNvPr id="22" name="Rectangular Callout 21"/>
          <p:cNvSpPr/>
          <p:nvPr/>
        </p:nvSpPr>
        <p:spPr>
          <a:xfrm flipH="1">
            <a:off x="3715112" y="2600880"/>
            <a:ext cx="2547891" cy="1597980"/>
          </a:xfrm>
          <a:prstGeom prst="wedgeRectCallou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GB" dirty="0" smtClean="0">
                <a:solidFill>
                  <a:schemeClr val="tx1"/>
                </a:solidFill>
              </a:rPr>
              <a:t>9 practices received an access diagnostic tool and training to use this tool</a:t>
            </a:r>
          </a:p>
        </p:txBody>
      </p:sp>
      <p:sp>
        <p:nvSpPr>
          <p:cNvPr id="26" name="Rectangular Callout 25"/>
          <p:cNvSpPr/>
          <p:nvPr/>
        </p:nvSpPr>
        <p:spPr>
          <a:xfrm>
            <a:off x="6596013" y="5066614"/>
            <a:ext cx="2547891" cy="1597980"/>
          </a:xfrm>
          <a:prstGeom prst="wedgeRectCallou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GB" dirty="0" smtClean="0">
                <a:solidFill>
                  <a:sysClr val="windowText" lastClr="000000"/>
                </a:solidFill>
              </a:rPr>
              <a:t>Bespoke </a:t>
            </a:r>
          </a:p>
          <a:p>
            <a:pPr algn="ctr"/>
            <a:r>
              <a:rPr lang="en-GB" dirty="0" smtClean="0">
                <a:solidFill>
                  <a:sysClr val="windowText" lastClr="000000"/>
                </a:solidFill>
              </a:rPr>
              <a:t>Quality Improvement programme for change leaders</a:t>
            </a:r>
          </a:p>
        </p:txBody>
      </p:sp>
      <p:sp>
        <p:nvSpPr>
          <p:cNvPr id="16" name="Rectangular Callout 15"/>
          <p:cNvSpPr/>
          <p:nvPr/>
        </p:nvSpPr>
        <p:spPr>
          <a:xfrm>
            <a:off x="2209970" y="3776528"/>
            <a:ext cx="2547891" cy="1597980"/>
          </a:xfrm>
          <a:prstGeom prst="wedgeRect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Clinical Coding:</a:t>
            </a:r>
          </a:p>
          <a:p>
            <a:pPr algn="ctr"/>
            <a:r>
              <a:rPr lang="en-GB" dirty="0" smtClean="0"/>
              <a:t>14 practices on Level 1</a:t>
            </a:r>
          </a:p>
          <a:p>
            <a:pPr algn="ctr"/>
            <a:r>
              <a:rPr lang="en-GB" dirty="0" smtClean="0"/>
              <a:t>9 practices on Level 2</a:t>
            </a:r>
          </a:p>
          <a:p>
            <a:pPr algn="ctr"/>
            <a:r>
              <a:rPr lang="en-GB" dirty="0" smtClean="0"/>
              <a:t>37 practices on Level 3</a:t>
            </a:r>
          </a:p>
        </p:txBody>
      </p:sp>
      <p:sp>
        <p:nvSpPr>
          <p:cNvPr id="17" name="Rectangular Callout 16"/>
          <p:cNvSpPr/>
          <p:nvPr/>
        </p:nvSpPr>
        <p:spPr>
          <a:xfrm flipH="1">
            <a:off x="4757861" y="3992362"/>
            <a:ext cx="2547891" cy="1597980"/>
          </a:xfrm>
          <a:prstGeom prst="wedgeRectCallou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smtClean="0">
                <a:solidFill>
                  <a:sysClr val="windowText" lastClr="000000"/>
                </a:solidFill>
              </a:rPr>
              <a:t>60 members of staff from 36 practices on Institute of Leadership and Management courses</a:t>
            </a:r>
          </a:p>
        </p:txBody>
      </p:sp>
      <p:sp>
        <p:nvSpPr>
          <p:cNvPr id="18" name="Rectangular Callout 17"/>
          <p:cNvSpPr/>
          <p:nvPr/>
        </p:nvSpPr>
        <p:spPr>
          <a:xfrm flipH="1">
            <a:off x="3377571" y="1117200"/>
            <a:ext cx="2547891" cy="1597980"/>
          </a:xfrm>
          <a:prstGeom prst="wedgeRectCallou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GB" dirty="0" smtClean="0">
                <a:solidFill>
                  <a:schemeClr val="tx1"/>
                </a:solidFill>
              </a:rPr>
              <a:t>Every practice in Sheffield offered HR and Health &amp; Safety advice packages</a:t>
            </a:r>
          </a:p>
        </p:txBody>
      </p:sp>
      <p:sp>
        <p:nvSpPr>
          <p:cNvPr id="15" name="Plaque 14"/>
          <p:cNvSpPr/>
          <p:nvPr/>
        </p:nvSpPr>
        <p:spPr>
          <a:xfrm flipH="1">
            <a:off x="2733673" y="94695"/>
            <a:ext cx="3667126" cy="1266548"/>
          </a:xfrm>
          <a:prstGeom prst="plaqu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GB" dirty="0" smtClean="0"/>
              <a:t>GP FORWARD VIEW WORK PROGRAMMES</a:t>
            </a:r>
          </a:p>
          <a:p>
            <a:pPr algn="ctr"/>
            <a:r>
              <a:rPr lang="en-GB" sz="1200" dirty="0" smtClean="0"/>
              <a:t>What are we talking about?</a:t>
            </a:r>
          </a:p>
        </p:txBody>
      </p:sp>
      <p:pic>
        <p:nvPicPr>
          <p:cNvPr id="25" name="Picture 4" descr="Image result for png group of people talking"/>
          <p:cNvPicPr>
            <a:picLocks noChangeAspect="1" noChangeArrowheads="1"/>
          </p:cNvPicPr>
          <p:nvPr/>
        </p:nvPicPr>
        <p:blipFill rotWithShape="1">
          <a:blip r:embed="rId3">
            <a:extLst>
              <a:ext uri="{28A0092B-C50C-407E-A947-70E740481C1C}">
                <a14:useLocalDpi xmlns:a14="http://schemas.microsoft.com/office/drawing/2010/main" val="0"/>
              </a:ext>
            </a:extLst>
          </a:blip>
          <a:srcRect l="56979" t="15544" r="2592" b="42269"/>
          <a:stretch/>
        </p:blipFill>
        <p:spPr bwMode="auto">
          <a:xfrm>
            <a:off x="2838077" y="5083722"/>
            <a:ext cx="3022844" cy="1774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3678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bwMode="auto">
          <a:xfrm>
            <a:off x="435282" y="692696"/>
            <a:ext cx="8229600" cy="10620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GB" altLang="en-US" dirty="0" smtClean="0">
                <a:latin typeface="Arial" charset="0"/>
                <a:cs typeface="Arial" charset="0"/>
              </a:rPr>
              <a:t>What’s happening in Neighbourhoods right now?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7704" y="2276872"/>
            <a:ext cx="5284756" cy="4355416"/>
          </a:xfrm>
          <a:prstGeom prst="rect">
            <a:avLst/>
          </a:prstGeom>
        </p:spPr>
      </p:pic>
    </p:spTree>
    <p:extLst>
      <p:ext uri="{BB962C8B-B14F-4D97-AF65-F5344CB8AC3E}">
        <p14:creationId xmlns:p14="http://schemas.microsoft.com/office/powerpoint/2010/main" val="477107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What’s On the Horizon?</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5616" y="1905000"/>
            <a:ext cx="7488832" cy="4525963"/>
          </a:xfrm>
        </p:spPr>
      </p:pic>
    </p:spTree>
    <p:extLst>
      <p:ext uri="{BB962C8B-B14F-4D97-AF65-F5344CB8AC3E}">
        <p14:creationId xmlns:p14="http://schemas.microsoft.com/office/powerpoint/2010/main" val="13282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Support of At Scale Working</a:t>
            </a:r>
            <a:endParaRPr lang="en-GB" dirty="0"/>
          </a:p>
        </p:txBody>
      </p:sp>
      <p:sp>
        <p:nvSpPr>
          <p:cNvPr id="3" name="Content Placeholder 2"/>
          <p:cNvSpPr>
            <a:spLocks noGrp="1"/>
          </p:cNvSpPr>
          <p:nvPr>
            <p:ph idx="1"/>
          </p:nvPr>
        </p:nvSpPr>
        <p:spPr>
          <a:xfrm>
            <a:off x="467544" y="1772816"/>
            <a:ext cx="8229600" cy="4297364"/>
          </a:xfrm>
        </p:spPr>
        <p:txBody>
          <a:bodyPr>
            <a:normAutofit fontScale="25000" lnSpcReduction="20000"/>
          </a:bodyPr>
          <a:lstStyle/>
          <a:p>
            <a:r>
              <a:rPr lang="en-GB" sz="9600" dirty="0" smtClean="0"/>
              <a:t>Build on what you’re already doing </a:t>
            </a:r>
          </a:p>
          <a:p>
            <a:r>
              <a:rPr lang="en-GB" sz="9600" dirty="0" smtClean="0"/>
              <a:t>Focus on function not form</a:t>
            </a:r>
          </a:p>
          <a:p>
            <a:r>
              <a:rPr lang="en-GB" sz="9600" dirty="0" smtClean="0"/>
              <a:t>Understand and engage with the change</a:t>
            </a:r>
          </a:p>
          <a:p>
            <a:pPr lvl="1"/>
            <a:r>
              <a:rPr lang="en-GB" sz="9200" dirty="0"/>
              <a:t>	</a:t>
            </a:r>
            <a:r>
              <a:rPr lang="en-GB" sz="9200" dirty="0" smtClean="0"/>
              <a:t>Developing strategies (National &amp; Local)</a:t>
            </a:r>
          </a:p>
          <a:p>
            <a:pPr lvl="1"/>
            <a:r>
              <a:rPr lang="en-GB" sz="9200" dirty="0"/>
              <a:t>	</a:t>
            </a:r>
            <a:r>
              <a:rPr lang="en-GB" sz="9200" dirty="0" smtClean="0"/>
              <a:t>Continued GPFV</a:t>
            </a:r>
          </a:p>
          <a:p>
            <a:pPr lvl="1"/>
            <a:r>
              <a:rPr lang="en-GB" sz="9600" dirty="0" smtClean="0"/>
              <a:t>Urgent care in primary care</a:t>
            </a:r>
          </a:p>
          <a:p>
            <a:r>
              <a:rPr lang="en-GB" sz="9600" dirty="0" smtClean="0"/>
              <a:t>Neighbourhood </a:t>
            </a:r>
            <a:r>
              <a:rPr lang="en-GB" sz="9600" dirty="0" smtClean="0"/>
              <a:t>Maturity </a:t>
            </a:r>
            <a:r>
              <a:rPr lang="en-GB" sz="9600" dirty="0" smtClean="0"/>
              <a:t>Self Assessment </a:t>
            </a:r>
          </a:p>
          <a:p>
            <a:r>
              <a:rPr lang="en-GB" sz="9600" dirty="0" smtClean="0"/>
              <a:t>Primary Care Networks</a:t>
            </a:r>
            <a:endParaRPr lang="en-GB" sz="9600" dirty="0" smtClean="0"/>
          </a:p>
          <a:p>
            <a:r>
              <a:rPr lang="en-GB" sz="9600" smtClean="0"/>
              <a:t>MCP </a:t>
            </a:r>
            <a:r>
              <a:rPr lang="en-GB" sz="9600" dirty="0" smtClean="0"/>
              <a:t>Contractual Framework: CCG,LMC and PCS  - workshops to develop thinking</a:t>
            </a:r>
          </a:p>
          <a:p>
            <a:r>
              <a:rPr lang="en-GB" sz="9600" dirty="0" smtClean="0"/>
              <a:t>Increased Collaborative Working </a:t>
            </a:r>
            <a:endParaRPr lang="en-GB" sz="9600" dirty="0"/>
          </a:p>
        </p:txBody>
      </p:sp>
    </p:spTree>
    <p:extLst>
      <p:ext uri="{BB962C8B-B14F-4D97-AF65-F5344CB8AC3E}">
        <p14:creationId xmlns:p14="http://schemas.microsoft.com/office/powerpoint/2010/main" val="1043655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777</Words>
  <Application>Microsoft Office PowerPoint</Application>
  <PresentationFormat>On-screen Show (4:3)</PresentationFormat>
  <Paragraphs>87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GPFV New Contractual Models and Working at Scale</vt:lpstr>
      <vt:lpstr>Local Perspective</vt:lpstr>
      <vt:lpstr>Primary Care In Our City</vt:lpstr>
      <vt:lpstr>Sheffield in a strong position:</vt:lpstr>
      <vt:lpstr>PowerPoint Presentation</vt:lpstr>
      <vt:lpstr>PowerPoint Presentation</vt:lpstr>
      <vt:lpstr>What’s happening in Neighbourhoods right now? </vt:lpstr>
      <vt:lpstr>What’s On the Horizon?</vt:lpstr>
      <vt:lpstr>In Support of At Scale Working</vt:lpstr>
    </vt:vector>
  </TitlesOfParts>
  <Company>Ptarmigan Design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Philip Smithson</dc:creator>
  <cp:lastModifiedBy>Katrina Cleary</cp:lastModifiedBy>
  <cp:revision>7</cp:revision>
  <dcterms:created xsi:type="dcterms:W3CDTF">2013-08-30T10:04:31Z</dcterms:created>
  <dcterms:modified xsi:type="dcterms:W3CDTF">2017-10-23T16:07:48Z</dcterms:modified>
</cp:coreProperties>
</file>